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76" r:id="rId3"/>
    <p:sldId id="291" r:id="rId4"/>
    <p:sldId id="277" r:id="rId5"/>
    <p:sldId id="289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288" r:id="rId15"/>
    <p:sldId id="308" r:id="rId16"/>
    <p:sldId id="272" r:id="rId17"/>
    <p:sldId id="25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5C418A-54B0-4C31-AB07-F2011811D527}" v="53" dt="2024-01-10T17:29:03.3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57" autoAdjust="0"/>
    <p:restoredTop sz="86385" autoAdjust="0"/>
  </p:normalViewPr>
  <p:slideViewPr>
    <p:cSldViewPr snapToGrid="0" snapToObjects="1">
      <p:cViewPr>
        <p:scale>
          <a:sx n="150" d="100"/>
          <a:sy n="150" d="100"/>
        </p:scale>
        <p:origin x="192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23" d="100"/>
          <a:sy n="123" d="100"/>
        </p:scale>
        <p:origin x="-2816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rrett Crawford" userId="3fcfa223-fc98-4524-8075-713a8747640e" providerId="ADAL" clId="{895C418A-54B0-4C31-AB07-F2011811D527}"/>
    <pc:docChg chg="modSld">
      <pc:chgData name="Garrett Crawford" userId="3fcfa223-fc98-4524-8075-713a8747640e" providerId="ADAL" clId="{895C418A-54B0-4C31-AB07-F2011811D527}" dt="2024-01-10T17:29:03.303" v="54" actId="962"/>
      <pc:docMkLst>
        <pc:docMk/>
      </pc:docMkLst>
      <pc:sldChg chg="modSp mod">
        <pc:chgData name="Garrett Crawford" userId="3fcfa223-fc98-4524-8075-713a8747640e" providerId="ADAL" clId="{895C418A-54B0-4C31-AB07-F2011811D527}" dt="2024-01-10T17:28:20.109" v="0" actId="962"/>
        <pc:sldMkLst>
          <pc:docMk/>
          <pc:sldMk cId="1354695709" sldId="256"/>
        </pc:sldMkLst>
        <pc:cxnChg chg="mod">
          <ac:chgData name="Garrett Crawford" userId="3fcfa223-fc98-4524-8075-713a8747640e" providerId="ADAL" clId="{895C418A-54B0-4C31-AB07-F2011811D527}" dt="2024-01-10T17:28:20.109" v="0" actId="962"/>
          <ac:cxnSpMkLst>
            <pc:docMk/>
            <pc:sldMk cId="1354695709" sldId="256"/>
            <ac:cxnSpMk id="5" creationId="{00000000-0000-0000-0000-000000000000}"/>
          </ac:cxnSpMkLst>
        </pc:cxnChg>
      </pc:sldChg>
      <pc:sldChg chg="modSp mod">
        <pc:chgData name="Garrett Crawford" userId="3fcfa223-fc98-4524-8075-713a8747640e" providerId="ADAL" clId="{895C418A-54B0-4C31-AB07-F2011811D527}" dt="2024-01-10T17:29:03.303" v="54" actId="962"/>
        <pc:sldMkLst>
          <pc:docMk/>
          <pc:sldMk cId="2289998786" sldId="272"/>
        </pc:sldMkLst>
        <pc:picChg chg="mod">
          <ac:chgData name="Garrett Crawford" userId="3fcfa223-fc98-4524-8075-713a8747640e" providerId="ADAL" clId="{895C418A-54B0-4C31-AB07-F2011811D527}" dt="2024-01-10T17:29:03.303" v="54" actId="962"/>
          <ac:picMkLst>
            <pc:docMk/>
            <pc:sldMk cId="2289998786" sldId="272"/>
            <ac:picMk id="4" creationId="{19317030-0C43-C060-9455-BCA3248C77EE}"/>
          </ac:picMkLst>
        </pc:picChg>
        <pc:cxnChg chg="mod">
          <ac:chgData name="Garrett Crawford" userId="3fcfa223-fc98-4524-8075-713a8747640e" providerId="ADAL" clId="{895C418A-54B0-4C31-AB07-F2011811D527}" dt="2024-01-10T17:28:24.231" v="1" actId="962"/>
          <ac:cxnSpMkLst>
            <pc:docMk/>
            <pc:sldMk cId="2289998786" sldId="272"/>
            <ac:cxnSpMk id="15" creationId="{7152DECD-DB29-1240-86EF-1F57F2D46B51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F3E31-9781-B24F-87A9-F98653FBF465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1F4F8C-1785-AC43-97F9-C9301BD9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76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New python toolbox will ask you to generate a new </a:t>
            </a:r>
            <a:r>
              <a:rPr lang="en-US" altLang="zh-CN" dirty="0" err="1"/>
              <a:t>XXX.pyt</a:t>
            </a:r>
            <a:r>
              <a:rPr lang="en-US" altLang="zh-CN" dirty="0"/>
              <a:t> file with default templates.</a:t>
            </a:r>
          </a:p>
          <a:p>
            <a:endParaRPr lang="en-US" altLang="zh-CN" dirty="0"/>
          </a:p>
          <a:p>
            <a:r>
              <a:rPr lang="en-US" altLang="zh-CN" dirty="0"/>
              <a:t>Add toolbox can import your own </a:t>
            </a:r>
            <a:r>
              <a:rPr lang="en-US" altLang="zh-CN" dirty="0" err="1"/>
              <a:t>XXX.pyt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50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1B87D-E4DC-E355-DAB4-E6A5C7BB0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0A42F1A-0645-8C20-EDAC-888B09406F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95D88E7-D8C2-F715-0FD4-6D3B50ACC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a </a:t>
            </a:r>
            <a:r>
              <a:rPr lang="en-US" altLang="zh-CN" dirty="0" err="1"/>
              <a:t>XXX.pyt</a:t>
            </a:r>
            <a:r>
              <a:rPr lang="en-US" altLang="zh-CN" dirty="0"/>
              <a:t> file, there need to be 2 classes at least.</a:t>
            </a:r>
          </a:p>
          <a:p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The toolbox class.</a:t>
            </a:r>
          </a:p>
          <a:p>
            <a:pPr marL="228600" indent="-228600">
              <a:buAutoNum type="arabicPeriod"/>
            </a:pPr>
            <a:r>
              <a:rPr lang="en-US" altLang="zh-CN" dirty="0"/>
              <a:t>The Tool class.</a:t>
            </a:r>
          </a:p>
          <a:p>
            <a:pPr marL="228600" indent="-228600">
              <a:buAutoNum type="arabicPeriod"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In the </a:t>
            </a:r>
            <a:r>
              <a:rPr lang="en-US" altLang="zh-CN" dirty="0" err="1"/>
              <a:t>init</a:t>
            </a:r>
            <a:r>
              <a:rPr lang="en-US" altLang="zh-CN" dirty="0"/>
              <a:t> function of toolbox class, it needs to declare the name of the tool class like we do here in the template.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1D7EB5-0BE1-F20E-0C06-1C38079A7D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576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8A4CF-8774-87AB-EB12-1044964EC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0D9A7D4-728D-46F2-5133-66CBB1B874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5A72AB8-007A-8ED0-A5C6-5862F91748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 only show 2 parameters in the screenshot: GDB Folder and GDB name.</a:t>
            </a:r>
          </a:p>
          <a:p>
            <a:endParaRPr lang="en-US" altLang="zh-CN" dirty="0"/>
          </a:p>
          <a:p>
            <a:r>
              <a:rPr lang="en-US" altLang="zh-CN" dirty="0"/>
              <a:t>Please remember, only garage name and buffer radius are required parameters. </a:t>
            </a:r>
          </a:p>
          <a:p>
            <a:r>
              <a:rPr lang="en-US" altLang="zh-CN" dirty="0"/>
              <a:t>You can choose to add more parameters here. </a:t>
            </a:r>
          </a:p>
          <a:p>
            <a:r>
              <a:rPr lang="en-US" altLang="zh-CN" dirty="0"/>
              <a:t>But please make sure you set the parameter settings correctly.</a:t>
            </a:r>
          </a:p>
          <a:p>
            <a:endParaRPr lang="en-US" altLang="zh-CN" dirty="0"/>
          </a:p>
          <a:p>
            <a:r>
              <a:rPr lang="en-US" altLang="zh-CN" dirty="0"/>
              <a:t>For example, buffer radius data’s parameter type could be float. Look through the DOC to find out how to set it up.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341241-8005-EA04-3125-6ED7471480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754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91769-6F44-0C51-D4A7-A56FF18B9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C3E9CEA-E67E-6A6B-A3B4-01209D6AF7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B8B1372-C118-5392-94EB-97ACB28DAE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0B520D-DDDF-4B7D-9EFE-2850166535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64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5EB54-1E4E-E36E-454B-93074047F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1BF9B25-F636-29F0-5C08-B3C1A10B97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90A499A-B5DB-0797-9CCA-FAB9F1F03A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E3FC8C-57E0-26A1-CBE1-EB3D4657ED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061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cademicBdlg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459" y="207095"/>
            <a:ext cx="11663082" cy="645366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264459" y="2705301"/>
            <a:ext cx="118872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1808669" y="2705301"/>
            <a:ext cx="118872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93989"/>
            <a:ext cx="10363200" cy="1470025"/>
          </a:xfrm>
        </p:spPr>
        <p:txBody>
          <a:bodyPr>
            <a:normAutofit/>
          </a:bodyPr>
          <a:lstStyle>
            <a:lvl1pPr>
              <a:defRPr sz="7000" b="0">
                <a:solidFill>
                  <a:schemeClr val="bg1"/>
                </a:solidFill>
                <a:latin typeface="Tungsten Book" charset="0"/>
                <a:ea typeface="Tungsten Book" charset="0"/>
                <a:cs typeface="Tungsten Boo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235390"/>
            <a:ext cx="8534400" cy="1189892"/>
          </a:xfrm>
        </p:spPr>
        <p:txBody>
          <a:bodyPr>
            <a:normAutofit/>
          </a:bodyPr>
          <a:lstStyle>
            <a:lvl1pPr marL="0" indent="0" algn="ctr">
              <a:buNone/>
              <a:defRPr sz="2800"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BCC98D3-195C-6884-730F-5935826391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5632" y="501650"/>
            <a:ext cx="1460736" cy="147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60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101601"/>
            <a:ext cx="7687733" cy="1143000"/>
          </a:xfrm>
        </p:spPr>
        <p:txBody>
          <a:bodyPr>
            <a:normAutofit/>
          </a:bodyPr>
          <a:lstStyle>
            <a:lvl1pPr algn="l">
              <a:defRPr sz="4800" b="0">
                <a:solidFill>
                  <a:schemeClr val="bg1"/>
                </a:solidFill>
                <a:latin typeface="Tungsten Book" charset="0"/>
                <a:ea typeface="Tungsten Book" charset="0"/>
                <a:cs typeface="Tungsten Boo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78844"/>
            <a:ext cx="10972799" cy="4647321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7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91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54767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94022"/>
            <a:ext cx="5384800" cy="3832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94022"/>
            <a:ext cx="5384800" cy="3832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59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66704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307098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946861"/>
            <a:ext cx="5386917" cy="31793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2307098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946861"/>
            <a:ext cx="5389033" cy="31793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57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SCwall.psd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9938" y="208038"/>
            <a:ext cx="11672125" cy="6441925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060470" y="2093434"/>
            <a:ext cx="10071060" cy="2671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60470" y="2742924"/>
            <a:ext cx="128016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11003514" y="2758222"/>
            <a:ext cx="128016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616" y="2872522"/>
            <a:ext cx="9192768" cy="1143000"/>
          </a:xfrm>
        </p:spPr>
        <p:txBody>
          <a:bodyPr>
            <a:normAutofit/>
          </a:bodyPr>
          <a:lstStyle>
            <a:lvl1pPr>
              <a:defRPr sz="4800" b="0" i="0">
                <a:solidFill>
                  <a:srgbClr val="500000"/>
                </a:solidFill>
                <a:latin typeface="Tungsten Medium" charset="0"/>
                <a:ea typeface="Tungsten Medium" charset="0"/>
                <a:cs typeface="Tungsten Medium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6" name="Picture 15" descr="TAM-LogoBox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4468" y="1424596"/>
            <a:ext cx="1303064" cy="130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2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17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11" y="1171075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171075"/>
            <a:ext cx="6815667" cy="495509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11" y="2406317"/>
            <a:ext cx="4011084" cy="37198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7060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106905"/>
            <a:ext cx="7315200" cy="36206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3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0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10785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341588"/>
            <a:ext cx="10972800" cy="37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4CE51-D15A-BB47-9138-751D578D2580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hape 461"/>
          <p:cNvSpPr/>
          <p:nvPr userDrawn="1"/>
        </p:nvSpPr>
        <p:spPr>
          <a:xfrm>
            <a:off x="203205" y="6575107"/>
            <a:ext cx="9400417" cy="0"/>
          </a:xfrm>
          <a:prstGeom prst="line">
            <a:avLst/>
          </a:prstGeom>
          <a:ln w="12700">
            <a:solidFill>
              <a:srgbClr val="E4002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3200">
              <a:ln w="3175" cmpd="sng">
                <a:solidFill>
                  <a:srgbClr val="000000"/>
                </a:solidFill>
              </a:ln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63C6C3-682C-22BE-D6D0-9DB2684C8D9E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381000" y="269445"/>
            <a:ext cx="11430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68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6000" b="0" i="0" kern="1200" spc="100" baseline="0">
          <a:solidFill>
            <a:schemeClr val="tx1"/>
          </a:solidFill>
          <a:latin typeface="Tungsten Medium" charset="0"/>
          <a:ea typeface="Tungsten Medium" charset="0"/>
          <a:cs typeface="Tungsten Medium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ongzl@tamu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ro.arcgis.com/en/pro-app/latest/arcpy/geoprocessing_and_python/defining-parameter-data-types-in-a-python-toolbox.htm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marketplace.visualstudio.com/items?itemName=ms-python.vscode-pylance" TargetMode="External"/><Relationship Id="rId3" Type="http://schemas.openxmlformats.org/officeDocument/2006/relationships/hyperlink" Target="https://cs.stanford.edu/people/nick/py/python-input.html" TargetMode="External"/><Relationship Id="rId7" Type="http://schemas.openxmlformats.org/officeDocument/2006/relationships/hyperlink" Target="https://marketplace.visualstudio.com/items?itemName=ms-python.python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ro.arcgis.com/en/pro-app/latest/arcpy/functions/addmessage.htm" TargetMode="External"/><Relationship Id="rId5" Type="http://schemas.openxmlformats.org/officeDocument/2006/relationships/hyperlink" Target="https://pro.arcgis.com/en/pro-app/arcpy/geoprocessing_and_python/defining-parameter-data-types-in-a-python-toolbox.htm" TargetMode="External"/><Relationship Id="rId10" Type="http://schemas.openxmlformats.org/officeDocument/2006/relationships/hyperlink" Target="https://marketplace.visualstudio.com/items?itemName=eamodio.gitlens" TargetMode="External"/><Relationship Id="rId4" Type="http://schemas.openxmlformats.org/officeDocument/2006/relationships/hyperlink" Target="https://pro.arcgis.com/en/pro-app/latest/arcpy/data-access/searchcursor-class.htm" TargetMode="External"/><Relationship Id="rId9" Type="http://schemas.openxmlformats.org/officeDocument/2006/relationships/hyperlink" Target="https://marketplace.visualstudio.com/items?itemName=ms-python.debugpy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MUCIDI/GEOG-392-GIS-Programming/blob/main/Labs/Lab05/Lab05-pre02.md" TargetMode="External"/><Relationship Id="rId2" Type="http://schemas.openxmlformats.org/officeDocument/2006/relationships/hyperlink" Target="https://github.com/TAMUCIDI/GEOG-392-GIS-Programming/blob/main/Labs/Lab05/Lab05-pre01.md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TAMUCIDI/GEOG-392-GIS-Programming/blob/main/Labs/Lab05/data/Lab5_Data.zi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498918"/>
            <a:ext cx="10363200" cy="1470025"/>
          </a:xfrm>
        </p:spPr>
        <p:txBody>
          <a:bodyPr>
            <a:noAutofit/>
          </a:bodyPr>
          <a:lstStyle/>
          <a:p>
            <a:r>
              <a:rPr lang="en-US" sz="4400" dirty="0">
                <a:latin typeface="HarmonyOS Sans Medium" panose="00000600000000000000" pitchFamily="2" charset="0"/>
              </a:rPr>
              <a:t>GEOG 392/676 GIS Programing</a:t>
            </a:r>
            <a:br>
              <a:rPr lang="en-US" sz="4400" dirty="0">
                <a:latin typeface="HarmonyOS Sans Medium" panose="00000600000000000000" pitchFamily="2" charset="0"/>
              </a:rPr>
            </a:br>
            <a:r>
              <a:rPr lang="en-US" sz="4400" dirty="0">
                <a:latin typeface="HarmonyOS Sans Medium" panose="00000600000000000000" pitchFamily="2" charset="0"/>
              </a:rPr>
              <a:t>Lab5</a:t>
            </a:r>
            <a:endParaRPr lang="en-US" sz="4800" dirty="0">
              <a:latin typeface="HarmonyOS Sans Medium" panose="000006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latin typeface="HarmonyOS Sans Medium" panose="00000600000000000000" pitchFamily="2" charset="0"/>
              </a:rPr>
              <a:t>Zhenlei Song, </a:t>
            </a:r>
            <a:r>
              <a:rPr lang="en-US" altLang="zh-CN" dirty="0" err="1">
                <a:latin typeface="HarmonyOS Sans Medium" panose="00000600000000000000" pitchFamily="2" charset="0"/>
              </a:rPr>
              <a:t>Ph.D</a:t>
            </a:r>
            <a:r>
              <a:rPr lang="en-US" altLang="zh-CN" dirty="0">
                <a:latin typeface="HarmonyOS Sans Medium" panose="00000600000000000000" pitchFamily="2" charset="0"/>
              </a:rPr>
              <a:t> Student</a:t>
            </a:r>
            <a:endParaRPr lang="en-US" dirty="0">
              <a:latin typeface="HarmonyOS Sans Medium" panose="00000600000000000000" pitchFamily="2" charset="0"/>
            </a:endParaRPr>
          </a:p>
          <a:p>
            <a:r>
              <a:rPr lang="en-US" dirty="0">
                <a:latin typeface="HarmonyOS Sans Medium" panose="00000600000000000000" pitchFamily="2" charset="0"/>
              </a:rPr>
              <a:t>Department of Geography</a:t>
            </a:r>
          </a:p>
          <a:p>
            <a:r>
              <a:rPr lang="en-US" dirty="0">
                <a:latin typeface="HarmonyOS Sans Medium" panose="00000600000000000000" pitchFamily="2" charset="0"/>
              </a:rPr>
              <a:t>Email: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HarmonyOS Sans Medium" panose="000006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songzl@tamu.edu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HarmonyOS Sans Medium" panose="00000600000000000000" pitchFamily="2" charset="0"/>
            </a:endParaRPr>
          </a:p>
          <a:p>
            <a:r>
              <a:rPr lang="en-US" dirty="0">
                <a:latin typeface="HarmonyOS Sans Medium" panose="00000600000000000000" pitchFamily="2" charset="0"/>
              </a:rPr>
              <a:t>Office: CSA 301F</a:t>
            </a:r>
          </a:p>
        </p:txBody>
      </p:sp>
      <p:cxnSp>
        <p:nvCxnSpPr>
          <p:cNvPr id="5" name="Straight Connecto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082717" y="3968943"/>
            <a:ext cx="4026569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695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514C4-FD21-D657-AC6D-ADDF92FC0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346A25-646F-6468-3326-831DC8E22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2. </a:t>
            </a:r>
            <a:r>
              <a:rPr lang="en-US" altLang="zh-CN" dirty="0" err="1">
                <a:latin typeface="HarmonyOS Sans Medium" panose="00000600000000000000" pitchFamily="2" charset="0"/>
              </a:rPr>
              <a:t>ArcPy</a:t>
            </a:r>
            <a:r>
              <a:rPr lang="en-US" altLang="zh-CN" dirty="0">
                <a:latin typeface="HarmonyOS Sans Medium" panose="00000600000000000000" pitchFamily="2" charset="0"/>
              </a:rPr>
              <a:t> Toolbox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191951-5EFF-3329-9B8E-2A7CCD2FA555}"/>
              </a:ext>
            </a:extLst>
          </p:cNvPr>
          <p:cNvSpPr txBox="1"/>
          <p:nvPr/>
        </p:nvSpPr>
        <p:spPr>
          <a:xfrm>
            <a:off x="427630" y="1569493"/>
            <a:ext cx="8361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Step 2. Toolbox Class</a:t>
            </a:r>
            <a:endParaRPr lang="zh-CN" altLang="en-US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D605F0A-ACE0-D9A7-B3EC-BDB0B7794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30" y="2356050"/>
            <a:ext cx="5266559" cy="397349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C0309B5-9561-B7D9-9B4E-92795E249308}"/>
              </a:ext>
            </a:extLst>
          </p:cNvPr>
          <p:cNvSpPr txBox="1"/>
          <p:nvPr/>
        </p:nvSpPr>
        <p:spPr>
          <a:xfrm>
            <a:off x="6497813" y="2929720"/>
            <a:ext cx="42490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2 classes: `Toolbox` and `Tool`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Toolbox: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In __</a:t>
            </a:r>
            <a:r>
              <a:rPr lang="en-US" altLang="zh-CN" dirty="0" err="1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init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__ </a:t>
            </a:r>
            <a:r>
              <a:rPr lang="en-US" altLang="zh-CN" dirty="0" err="1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func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, it needs to declare the name of the `tool` class in the `</a:t>
            </a:r>
            <a:r>
              <a:rPr lang="en-US" altLang="zh-CN" dirty="0" err="1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self.tools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`.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Tool: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Next page</a:t>
            </a:r>
            <a:endParaRPr lang="zh-CN" altLang="en-US" dirty="0"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18798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9099E-5129-A113-30E7-65F3E5A7C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C829F4-74A3-6492-0FBA-E25B1D31B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2. </a:t>
            </a:r>
            <a:r>
              <a:rPr lang="en-US" altLang="zh-CN" dirty="0" err="1">
                <a:latin typeface="HarmonyOS Sans Medium" panose="00000600000000000000" pitchFamily="2" charset="0"/>
              </a:rPr>
              <a:t>ArcPy</a:t>
            </a:r>
            <a:r>
              <a:rPr lang="en-US" altLang="zh-CN" dirty="0">
                <a:latin typeface="HarmonyOS Sans Medium" panose="00000600000000000000" pitchFamily="2" charset="0"/>
              </a:rPr>
              <a:t> Toolbox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D53578A-6E53-B12B-55C7-B621578C7479}"/>
              </a:ext>
            </a:extLst>
          </p:cNvPr>
          <p:cNvSpPr txBox="1"/>
          <p:nvPr/>
        </p:nvSpPr>
        <p:spPr>
          <a:xfrm>
            <a:off x="427630" y="1569493"/>
            <a:ext cx="8361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Step 3-1. Tool Class – </a:t>
            </a:r>
            <a:r>
              <a:rPr lang="en-US" altLang="zh-CN" sz="2400" dirty="0" err="1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getParameter</a:t>
            </a:r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()</a:t>
            </a:r>
            <a:endParaRPr lang="zh-CN" altLang="en-US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9C2B0E-3845-E7BA-DB7D-A76F834BC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445" y="2156346"/>
            <a:ext cx="3456291" cy="427634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C8F9751-E1CB-5234-B4B2-2387163FD4A2}"/>
              </a:ext>
            </a:extLst>
          </p:cNvPr>
          <p:cNvSpPr txBox="1"/>
          <p:nvPr/>
        </p:nvSpPr>
        <p:spPr>
          <a:xfrm>
            <a:off x="518615" y="2238233"/>
            <a:ext cx="462204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3 functions are required in the `Tool` class: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`__</a:t>
            </a:r>
            <a:r>
              <a:rPr lang="en-US" altLang="zh-CN" dirty="0" err="1"/>
              <a:t>init</a:t>
            </a:r>
            <a:r>
              <a:rPr lang="en-US" altLang="zh-CN" dirty="0"/>
              <a:t>__()`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`</a:t>
            </a:r>
            <a:r>
              <a:rPr lang="en-US" altLang="zh-CN" dirty="0" err="1"/>
              <a:t>getParameter</a:t>
            </a:r>
            <a:r>
              <a:rPr lang="en-US" altLang="zh-CN" dirty="0"/>
              <a:t>()`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`execute()`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Use `</a:t>
            </a:r>
            <a:r>
              <a:rPr lang="en-US" altLang="zh-CN" dirty="0" err="1"/>
              <a:t>arcpy.Parameter</a:t>
            </a:r>
            <a:r>
              <a:rPr lang="en-US" altLang="zh-CN" dirty="0"/>
              <a:t>()` method in the `</a:t>
            </a:r>
            <a:r>
              <a:rPr lang="en-US" altLang="zh-CN" dirty="0" err="1"/>
              <a:t>getParameterInfo</a:t>
            </a:r>
            <a:r>
              <a:rPr lang="en-US" altLang="zh-CN" dirty="0"/>
              <a:t>()`.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`</a:t>
            </a:r>
            <a:r>
              <a:rPr lang="en-US" altLang="zh-CN" dirty="0" err="1"/>
              <a:t>getParameterInfo</a:t>
            </a:r>
            <a:r>
              <a:rPr lang="en-US" altLang="zh-CN" dirty="0"/>
              <a:t>()`.  API Link: </a:t>
            </a:r>
            <a:r>
              <a:rPr lang="en-US" altLang="zh-CN" dirty="0">
                <a:hlinkClick r:id="rId4"/>
              </a:rPr>
              <a:t>https://pro.arcgis.com/en/pro-app/latest/arcpy/geoprocessing_and_python/defining-parameter-data-types-in-a-python-toolbox.htm 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This doc is very </a:t>
            </a:r>
            <a:r>
              <a:rPr lang="en-US" altLang="zh-CN" b="1" dirty="0" err="1"/>
              <a:t>very</a:t>
            </a:r>
            <a:r>
              <a:rPr lang="en-US" altLang="zh-CN" b="1" dirty="0"/>
              <a:t> </a:t>
            </a:r>
            <a:r>
              <a:rPr lang="en-US" altLang="zh-CN" b="1" dirty="0" err="1"/>
              <a:t>very</a:t>
            </a:r>
            <a:r>
              <a:rPr lang="en-US" altLang="zh-CN" b="1" dirty="0"/>
              <a:t> </a:t>
            </a:r>
            <a:r>
              <a:rPr lang="en-US" altLang="zh-CN" b="1" dirty="0" err="1"/>
              <a:t>very</a:t>
            </a:r>
            <a:r>
              <a:rPr lang="en-US" altLang="zh-CN" b="1" dirty="0"/>
              <a:t> </a:t>
            </a:r>
            <a:r>
              <a:rPr lang="en-US" altLang="zh-CN" dirty="0"/>
              <a:t>important.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5424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9EF1F-40A5-5D4D-D93B-9F9DE5635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61E6C6-67C7-76E4-3AA0-04F24F3DA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2. </a:t>
            </a:r>
            <a:r>
              <a:rPr lang="en-US" altLang="zh-CN" dirty="0" err="1">
                <a:latin typeface="HarmonyOS Sans Medium" panose="00000600000000000000" pitchFamily="2" charset="0"/>
              </a:rPr>
              <a:t>ArcPy</a:t>
            </a:r>
            <a:r>
              <a:rPr lang="en-US" altLang="zh-CN" dirty="0">
                <a:latin typeface="HarmonyOS Sans Medium" panose="00000600000000000000" pitchFamily="2" charset="0"/>
              </a:rPr>
              <a:t> Toolbox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5F96D68-EE19-8AEA-4F2B-72E822DDF4CA}"/>
              </a:ext>
            </a:extLst>
          </p:cNvPr>
          <p:cNvSpPr txBox="1"/>
          <p:nvPr/>
        </p:nvSpPr>
        <p:spPr>
          <a:xfrm>
            <a:off x="427630" y="1569493"/>
            <a:ext cx="8361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Step 3-2. Tool Class – execute()</a:t>
            </a:r>
            <a:endParaRPr lang="zh-CN" altLang="en-US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A9FF6BF-2B36-D06E-94B6-14EC09913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25634"/>
            <a:ext cx="4728633" cy="542537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72FAFFF-21EB-DF0B-7E64-9A076A0C2ACC}"/>
              </a:ext>
            </a:extLst>
          </p:cNvPr>
          <p:cNvSpPr txBox="1"/>
          <p:nvPr/>
        </p:nvSpPr>
        <p:spPr>
          <a:xfrm>
            <a:off x="427629" y="2884158"/>
            <a:ext cx="54101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Accept values from </a:t>
            </a:r>
            <a:r>
              <a:rPr lang="en-US" altLang="zh-CN" b="1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parameters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 in the </a:t>
            </a:r>
            <a:r>
              <a:rPr lang="en-US" altLang="zh-CN" b="1" dirty="0" err="1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getParameter</a:t>
            </a:r>
            <a:r>
              <a:rPr lang="en-US" altLang="zh-CN" b="1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() </a:t>
            </a:r>
            <a:r>
              <a:rPr lang="en-US" altLang="zh-CN" dirty="0" err="1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func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Re-use most codes from </a:t>
            </a:r>
            <a:r>
              <a:rPr lang="en-US" altLang="zh-CN" b="1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Part1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 to do the </a:t>
            </a:r>
            <a:r>
              <a:rPr lang="en-US" altLang="zh-CN" b="1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select, buffer, and clip 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operations.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Except for the messages. Instead of use </a:t>
            </a:r>
            <a:r>
              <a:rPr lang="en-US" altLang="zh-CN" b="1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`print()`, 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use </a:t>
            </a:r>
            <a:r>
              <a:rPr lang="en-US" altLang="zh-CN" b="1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`</a:t>
            </a:r>
            <a:r>
              <a:rPr lang="en-US" altLang="zh-CN" b="1" dirty="0" err="1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arcpy.AddMessage</a:t>
            </a:r>
            <a:r>
              <a:rPr lang="en-US" altLang="zh-CN" b="1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()` 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here.</a:t>
            </a:r>
            <a:endParaRPr lang="zh-CN" altLang="en-US" dirty="0"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42679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DCC4D-4268-01C2-2725-81B6B968F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40AC15-7D6E-E52E-2089-E6615235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2. </a:t>
            </a:r>
            <a:r>
              <a:rPr lang="en-US" altLang="zh-CN" dirty="0" err="1">
                <a:latin typeface="HarmonyOS Sans Medium" panose="00000600000000000000" pitchFamily="2" charset="0"/>
              </a:rPr>
              <a:t>ArcPy</a:t>
            </a:r>
            <a:r>
              <a:rPr lang="en-US" altLang="zh-CN" dirty="0">
                <a:latin typeface="HarmonyOS Sans Medium" panose="00000600000000000000" pitchFamily="2" charset="0"/>
              </a:rPr>
              <a:t> Toolbox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0CAE1DF-928C-6A2A-B16B-06F8570B0109}"/>
              </a:ext>
            </a:extLst>
          </p:cNvPr>
          <p:cNvSpPr txBox="1"/>
          <p:nvPr/>
        </p:nvSpPr>
        <p:spPr>
          <a:xfrm>
            <a:off x="427630" y="1569493"/>
            <a:ext cx="1240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Results</a:t>
            </a:r>
            <a:endParaRPr lang="zh-CN" altLang="en-US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AD5959-31CF-6A5C-7070-B0D8A8772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30" y="2031158"/>
            <a:ext cx="3308520" cy="43626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C17E625-D1B1-AC36-99BD-E958464FE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6150" y="2031158"/>
            <a:ext cx="4065065" cy="43626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387FDFA-ECE2-5F2F-6A20-774D9D8486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1214" y="2031158"/>
            <a:ext cx="3980813" cy="436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61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Submission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DE9B4DE-C9FC-BE72-B30E-346385FE5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3778" y="1490048"/>
            <a:ext cx="7939994" cy="4800685"/>
          </a:xfrm>
        </p:spPr>
        <p:txBody>
          <a:bodyPr>
            <a:normAutofit/>
          </a:bodyPr>
          <a:lstStyle/>
          <a:p>
            <a:pPr lvl="1"/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 PDF file in 2 parts:</a:t>
            </a:r>
          </a:p>
          <a:p>
            <a:pPr lvl="1"/>
            <a:endParaRPr lang="en-US" altLang="zh-CN" sz="2400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Tool Part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 screenshot of the codes.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 screenshot of the running result in the terminal.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 screenshot of the output feature in ArcGIS Pro.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Toolbox Part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 screenshot of the codes.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 screenshot of the toolbox interface in ArcGIS Pro.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Screenshots of the running details of the toolbox. Both the success and the error messages.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And your </a:t>
            </a:r>
            <a:r>
              <a:rPr lang="en-US" altLang="zh-CN" sz="2400" dirty="0" err="1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Github</a:t>
            </a:r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Link</a:t>
            </a:r>
          </a:p>
        </p:txBody>
      </p:sp>
    </p:spTree>
    <p:extLst>
      <p:ext uri="{BB962C8B-B14F-4D97-AF65-F5344CB8AC3E}">
        <p14:creationId xmlns:p14="http://schemas.microsoft.com/office/powerpoint/2010/main" val="1073719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CED05-A51E-E083-D2EB-ABB2417E9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AE81E9-CDF7-940A-D8BC-0D93B02BD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Grading Rule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75EBC06-26B1-5616-AC5F-5B3749933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131" y="1355499"/>
            <a:ext cx="4459115" cy="489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869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 outside of Texas A&amp;M Academic building">
            <a:extLst>
              <a:ext uri="{FF2B5EF4-FFF2-40B4-BE49-F238E27FC236}">
                <a16:creationId xmlns:a16="http://schemas.microsoft.com/office/drawing/2014/main" id="{19317030-0C43-C060-9455-BCA3248C77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84919"/>
            <a:ext cx="12192000" cy="81280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52DECD-DB29-1240-86EF-1F57F2D46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0" y="1965278"/>
            <a:ext cx="0" cy="218364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5D8F4C9C-7280-45E6-5E7F-866CF55B7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armonyOS Sans Medium" panose="00000600000000000000" pitchFamily="2" charset="0"/>
              </a:rPr>
              <a:t>Additional Resources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704A9F-257A-575A-A306-6EB0CA1CA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256430"/>
            <a:ext cx="5413612" cy="38697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HarmonyOS Sans Medium" panose="00000600000000000000" pitchFamily="2" charset="0"/>
              </a:rPr>
              <a:t>Useful Links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0" dirty="0">
                <a:solidFill>
                  <a:srgbClr val="BBBBBB"/>
                </a:solidFill>
                <a:effectLst/>
                <a:latin typeface="HarmonyOS Sans Medium" panose="00000600000000000000" pitchFamily="2" charset="0"/>
                <a:hlinkClick r:id="rId3"/>
              </a:rPr>
              <a:t>`Input()`</a:t>
            </a:r>
            <a:endParaRPr lang="en-US" altLang="zh-CN" sz="2800" b="0" dirty="0">
              <a:solidFill>
                <a:srgbClr val="BBBBBB"/>
              </a:solidFill>
              <a:effectLst/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BBBBBB"/>
                </a:solidFill>
                <a:latin typeface="HarmonyOS Sans Medium" panose="00000600000000000000" pitchFamily="2" charset="0"/>
                <a:hlinkClick r:id="rId4"/>
              </a:rPr>
              <a:t>`</a:t>
            </a:r>
            <a:r>
              <a:rPr lang="en-US" altLang="zh-CN" sz="2800" dirty="0" err="1">
                <a:solidFill>
                  <a:srgbClr val="BBBBBB"/>
                </a:solidFill>
                <a:latin typeface="HarmonyOS Sans Medium" panose="00000600000000000000" pitchFamily="2" charset="0"/>
                <a:hlinkClick r:id="rId4"/>
              </a:rPr>
              <a:t>arcpy.da.SearchCursor</a:t>
            </a:r>
            <a:r>
              <a:rPr lang="en-US" altLang="zh-CN" sz="2800" dirty="0">
                <a:solidFill>
                  <a:srgbClr val="BBBBBB"/>
                </a:solidFill>
                <a:latin typeface="HarmonyOS Sans Medium" panose="00000600000000000000" pitchFamily="2" charset="0"/>
                <a:hlinkClick r:id="rId4"/>
              </a:rPr>
              <a:t>`</a:t>
            </a:r>
            <a:endParaRPr lang="en-US" altLang="zh-CN" sz="2800" dirty="0">
              <a:solidFill>
                <a:srgbClr val="BBBBBB"/>
              </a:solidFill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0" dirty="0">
                <a:solidFill>
                  <a:srgbClr val="BBBBBB"/>
                </a:solidFill>
                <a:effectLst/>
                <a:latin typeface="HarmonyOS Sans Medium" panose="00000600000000000000" pitchFamily="2" charset="0"/>
                <a:hlinkClick r:id="rId5"/>
              </a:rPr>
              <a:t>Arcgis parameter Docs</a:t>
            </a:r>
            <a:endParaRPr lang="en-US" altLang="zh-CN" sz="2800" b="0" dirty="0">
              <a:solidFill>
                <a:srgbClr val="BBBBBB"/>
              </a:solidFill>
              <a:effectLst/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0" dirty="0">
                <a:solidFill>
                  <a:srgbClr val="BBBBBB"/>
                </a:solidFill>
                <a:effectLst/>
                <a:latin typeface="HarmonyOS Sans Medium" panose="00000600000000000000" pitchFamily="2" charset="0"/>
                <a:hlinkClick r:id="rId6"/>
              </a:rPr>
              <a:t>`</a:t>
            </a:r>
            <a:r>
              <a:rPr lang="en-US" altLang="zh-CN" sz="2800" b="0" dirty="0" err="1">
                <a:solidFill>
                  <a:srgbClr val="BBBBBB"/>
                </a:solidFill>
                <a:effectLst/>
                <a:latin typeface="HarmonyOS Sans Medium" panose="00000600000000000000" pitchFamily="2" charset="0"/>
                <a:hlinkClick r:id="rId6"/>
              </a:rPr>
              <a:t>arcpy.</a:t>
            </a:r>
            <a:r>
              <a:rPr lang="en-US" altLang="zh-CN" sz="2800" dirty="0" err="1">
                <a:solidFill>
                  <a:srgbClr val="BBBBBB"/>
                </a:solidFill>
                <a:latin typeface="HarmonyOS Sans Medium" panose="00000600000000000000" pitchFamily="2" charset="0"/>
                <a:hlinkClick r:id="rId6"/>
              </a:rPr>
              <a:t>AddMessage</a:t>
            </a:r>
            <a:r>
              <a:rPr lang="en-US" altLang="zh-CN" sz="2800" dirty="0">
                <a:solidFill>
                  <a:srgbClr val="BBBBBB"/>
                </a:solidFill>
                <a:latin typeface="HarmonyOS Sans Medium" panose="00000600000000000000" pitchFamily="2" charset="0"/>
                <a:hlinkClick r:id="rId6"/>
              </a:rPr>
              <a:t>`</a:t>
            </a:r>
            <a:endParaRPr lang="en-US" altLang="zh-CN" sz="2800" b="0" dirty="0">
              <a:solidFill>
                <a:srgbClr val="E6E6E6"/>
              </a:solidFill>
              <a:effectLst/>
              <a:latin typeface="HarmonyOS Sans Medium" panose="00000600000000000000" pitchFamily="2" charset="0"/>
            </a:endParaRP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9CA6C153-444A-E0B1-F16B-87D79E5F1FDA}"/>
              </a:ext>
            </a:extLst>
          </p:cNvPr>
          <p:cNvSpPr txBox="1">
            <a:spLocks/>
          </p:cNvSpPr>
          <p:nvPr/>
        </p:nvSpPr>
        <p:spPr>
          <a:xfrm>
            <a:off x="6364406" y="2258705"/>
            <a:ext cx="5413612" cy="3869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armonyOS Sans Medium" panose="00000600000000000000" pitchFamily="2" charset="0"/>
              </a:rPr>
              <a:t>VS Code Plugins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hlinkClick r:id="rId7"/>
              </a:rPr>
              <a:t>Python</a:t>
            </a:r>
            <a:endParaRPr lang="en-US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hlinkClick r:id="rId8"/>
              </a:rPr>
              <a:t>Pylance</a:t>
            </a:r>
            <a:endParaRPr lang="en-US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hlinkClick r:id="rId9"/>
              </a:rPr>
              <a:t>Python Debugger</a:t>
            </a:r>
            <a:endParaRPr lang="en-US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hlinkClick r:id="rId10"/>
              </a:rPr>
              <a:t>Gitlens</a:t>
            </a:r>
            <a:endParaRPr lang="en-US" sz="3600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9998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HarmonyOS Sans TC Medium" panose="00000600000000000000" pitchFamily="2" charset="-120"/>
                <a:ea typeface="HarmonyOS Sans TC Medium" panose="00000600000000000000" pitchFamily="2" charset="-120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1714915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Lab 5 Tasks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BE40A-F712-3970-BB09-197A404B5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6" y="1860646"/>
            <a:ext cx="9414934" cy="4265520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Turn the python script from Lab4 into a Tool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Specify the 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  <a:latin typeface="HarmonyOS Sans Medium" panose="00000600000000000000" pitchFamily="2" charset="0"/>
              </a:rPr>
              <a:t>garage name 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&amp; </a:t>
            </a:r>
            <a:r>
              <a:rPr lang="en-US" altLang="zh-CN" dirty="0">
                <a:solidFill>
                  <a:schemeClr val="accent3">
                    <a:lumMod val="75000"/>
                  </a:schemeClr>
                </a:solidFill>
                <a:latin typeface="HarmonyOS Sans Medium" panose="00000600000000000000" pitchFamily="2" charset="0"/>
              </a:rPr>
              <a:t>buffer radius 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from user input (required).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Use `</a:t>
            </a:r>
            <a:r>
              <a:rPr lang="en-US" altLang="zh-CN" dirty="0" err="1">
                <a:solidFill>
                  <a:schemeClr val="tx1"/>
                </a:solidFill>
                <a:latin typeface="HarmonyOS Sans Medium" panose="00000600000000000000" pitchFamily="2" charset="0"/>
              </a:rPr>
              <a:t>searchCursor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` to select the specific garage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Turn such tool into an ArcGIS Pro Toolbox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Make </a:t>
            </a:r>
            <a:r>
              <a:rPr lang="en-US" altLang="zh-CN" dirty="0">
                <a:solidFill>
                  <a:schemeClr val="accent3">
                    <a:lumMod val="75000"/>
                  </a:schemeClr>
                </a:solidFill>
                <a:latin typeface="HarmonyOS Sans Medium" panose="00000600000000000000" pitchFamily="2" charset="0"/>
              </a:rPr>
              <a:t>success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and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HarmonyOS Sans Medium" panose="00000600000000000000" pitchFamily="2" charset="0"/>
              </a:rPr>
              <a:t>error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outputs via </a:t>
            </a:r>
            <a:r>
              <a:rPr lang="en-US" altLang="zh-CN" dirty="0" err="1">
                <a:solidFill>
                  <a:schemeClr val="tx1"/>
                </a:solidFill>
                <a:latin typeface="HarmonyOS Sans Medium" panose="00000600000000000000" pitchFamily="2" charset="0"/>
              </a:rPr>
              <a:t>arcpy</a:t>
            </a: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3">
                    <a:lumMod val="75000"/>
                  </a:schemeClr>
                </a:solidFill>
                <a:latin typeface="HarmonyOS Sans Medium" panose="00000600000000000000" pitchFamily="2" charset="0"/>
              </a:rPr>
              <a:t>Success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when putting in proper building name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HarmonyOS Sans Medium" panose="00000600000000000000" pitchFamily="2" charset="0"/>
              </a:rPr>
              <a:t>Error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when the input building name doesn’t exist</a:t>
            </a:r>
          </a:p>
        </p:txBody>
      </p:sp>
    </p:spTree>
    <p:extLst>
      <p:ext uri="{BB962C8B-B14F-4D97-AF65-F5344CB8AC3E}">
        <p14:creationId xmlns:p14="http://schemas.microsoft.com/office/powerpoint/2010/main" val="3679777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Reading Before Lab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BE40A-F712-3970-BB09-197A404B5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6" y="2056263"/>
            <a:ext cx="9414934" cy="3478499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Creating a console tool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  <a:hlinkClick r:id="rId2"/>
              </a:rPr>
              <a:t>https://github.com/TAMUCIDI/GEOG-392-GIS-Programming/blob/main/Labs/Lab05/Lab05-pre01.md</a:t>
            </a: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Creating a </a:t>
            </a:r>
            <a:r>
              <a:rPr lang="en-US" altLang="zh-CN" dirty="0" err="1">
                <a:solidFill>
                  <a:schemeClr val="tx1"/>
                </a:solidFill>
                <a:latin typeface="HarmonyOS Sans Medium" panose="00000600000000000000" pitchFamily="2" charset="0"/>
              </a:rPr>
              <a:t>ArcPy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Toolbox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  <a:hlinkClick r:id="rId3"/>
              </a:rPr>
              <a:t>https://github.com/TAMUCIDI/GEOG-392-GIS-Programming/blob/main/Labs/Lab05/Lab05-pre02.md</a:t>
            </a: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53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Preparation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061EFBD-EF08-DFD5-A935-EC08848FD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478844"/>
            <a:ext cx="6656962" cy="188305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HarmonyOS Sans Medium" panose="00000600000000000000" pitchFamily="2" charset="0"/>
              </a:rPr>
              <a:t>Download “Lab5_data.zip” from </a:t>
            </a:r>
            <a:r>
              <a:rPr lang="en-US" altLang="zh-CN" sz="2000" dirty="0" err="1">
                <a:solidFill>
                  <a:schemeClr val="tx1"/>
                </a:solidFill>
                <a:latin typeface="HarmonyOS Sans Medium" panose="00000600000000000000" pitchFamily="2" charset="0"/>
              </a:rPr>
              <a:t>Github</a:t>
            </a:r>
            <a:r>
              <a:rPr lang="en-US" altLang="zh-CN" sz="2000" dirty="0">
                <a:solidFill>
                  <a:schemeClr val="tx1"/>
                </a:solidFill>
                <a:latin typeface="HarmonyOS Sans Medium" panose="00000600000000000000" pitchFamily="2" charset="0"/>
              </a:rPr>
              <a:t>: </a:t>
            </a:r>
            <a:r>
              <a:rPr lang="en-US" altLang="zh-CN" sz="2000" dirty="0">
                <a:solidFill>
                  <a:schemeClr val="tx1"/>
                </a:solidFill>
                <a:latin typeface="HarmonyOS Sans Medium" panose="00000600000000000000" pitchFamily="2" charset="0"/>
                <a:hlinkClick r:id="rId2"/>
              </a:rPr>
              <a:t>Link</a:t>
            </a:r>
            <a:endParaRPr lang="en-US" altLang="zh-CN" sz="2000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HarmonyOS Sans Medium" panose="00000600000000000000" pitchFamily="2" charset="0"/>
              </a:rPr>
              <a:t>Unzip “Lab5_data.zip”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chemeClr val="tx1"/>
                </a:solidFill>
                <a:latin typeface="HarmonyOS Sans Medium" panose="00000600000000000000" pitchFamily="2" charset="0"/>
              </a:rPr>
              <a:t>Campus.gdb</a:t>
            </a:r>
            <a:endParaRPr lang="en-US" altLang="zh-CN" sz="1600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  <a:latin typeface="HarmonyOS Sans Medium" panose="00000600000000000000" pitchFamily="2" charset="0"/>
              </a:rPr>
              <a:t>Garages.csv</a:t>
            </a:r>
            <a:endParaRPr lang="zh-CN" altLang="en-US" sz="1600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BC33D0-AB83-0EFE-B095-E1E1B7BEA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938" y="3076134"/>
            <a:ext cx="5829600" cy="57152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C8BFDAF-01C0-2108-67FA-4BE809E37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938" y="4047396"/>
            <a:ext cx="9617122" cy="100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98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1. </a:t>
            </a:r>
            <a:r>
              <a:rPr lang="en-US" altLang="zh-CN" dirty="0" err="1">
                <a:latin typeface="HarmonyOS Sans Medium" panose="00000600000000000000" pitchFamily="2" charset="0"/>
              </a:rPr>
              <a:t>ArcPy</a:t>
            </a:r>
            <a:r>
              <a:rPr lang="en-US" altLang="zh-CN" dirty="0">
                <a:latin typeface="HarmonyOS Sans Medium" panose="00000600000000000000" pitchFamily="2" charset="0"/>
              </a:rPr>
              <a:t> Tool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ACF1793-E668-695F-B35D-62230168B7C2}"/>
              </a:ext>
            </a:extLst>
          </p:cNvPr>
          <p:cNvSpPr txBox="1"/>
          <p:nvPr/>
        </p:nvSpPr>
        <p:spPr>
          <a:xfrm>
            <a:off x="427630" y="1569493"/>
            <a:ext cx="6778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Step 1. Accept Parameters from User Input</a:t>
            </a:r>
            <a:endParaRPr lang="zh-CN" altLang="en-US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0518A9F-37E6-FEC9-C1C4-BA39C5508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479" y="2246563"/>
            <a:ext cx="5621439" cy="397658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27D1086-C158-0E54-2ACD-DB730DA774B1}"/>
              </a:ext>
            </a:extLst>
          </p:cNvPr>
          <p:cNvSpPr txBox="1"/>
          <p:nvPr/>
        </p:nvSpPr>
        <p:spPr>
          <a:xfrm>
            <a:off x="491247" y="2548647"/>
            <a:ext cx="44941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Use `input()` </a:t>
            </a:r>
            <a:r>
              <a:rPr lang="en-US" altLang="zh-CN" dirty="0" err="1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func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 to accept user input from terminal.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Only `</a:t>
            </a:r>
            <a:r>
              <a:rPr lang="en-US" altLang="zh-CN" dirty="0" err="1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garage_name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` and `</a:t>
            </a:r>
            <a:r>
              <a:rPr lang="en-US" altLang="zh-CN" dirty="0" err="1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buffer_radius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` are required to be accepted from user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The rest items are optional, that means you can assign them with fixed values like in Lab4.</a:t>
            </a:r>
            <a:endParaRPr lang="zh-CN" altLang="en-US" dirty="0"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04049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91F81-5E5A-7CFE-04C7-18D03A142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FED428-DF7E-4961-753C-9314C8C03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1. </a:t>
            </a:r>
            <a:r>
              <a:rPr lang="en-US" altLang="zh-CN" dirty="0" err="1">
                <a:latin typeface="HarmonyOS Sans Medium" panose="00000600000000000000" pitchFamily="2" charset="0"/>
              </a:rPr>
              <a:t>ArcPy</a:t>
            </a:r>
            <a:r>
              <a:rPr lang="en-US" altLang="zh-CN" dirty="0">
                <a:latin typeface="HarmonyOS Sans Medium" panose="00000600000000000000" pitchFamily="2" charset="0"/>
              </a:rPr>
              <a:t> Tool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E003599-C623-974A-80D8-B4FE8054E446}"/>
              </a:ext>
            </a:extLst>
          </p:cNvPr>
          <p:cNvSpPr txBox="1"/>
          <p:nvPr/>
        </p:nvSpPr>
        <p:spPr>
          <a:xfrm>
            <a:off x="427630" y="1569493"/>
            <a:ext cx="8361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Step 2. Determine Whether the selected building exists</a:t>
            </a:r>
            <a:endParaRPr lang="zh-CN" altLang="en-US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AD121E8-9EC4-F125-62B3-0AC379470DD0}"/>
              </a:ext>
            </a:extLst>
          </p:cNvPr>
          <p:cNvSpPr txBox="1"/>
          <p:nvPr/>
        </p:nvSpPr>
        <p:spPr>
          <a:xfrm>
            <a:off x="6541850" y="2932890"/>
            <a:ext cx="44941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Use `</a:t>
            </a:r>
            <a:r>
              <a:rPr lang="en-US" altLang="zh-CN" dirty="0" err="1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arcpy.da.SearchCursor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` </a:t>
            </a:r>
            <a:r>
              <a:rPr lang="en-US" altLang="zh-CN" dirty="0" err="1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func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 to create a search cursor.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Use a loop to match rows in a cursor.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Within each loop, determine if the search cursor found the value that user entered.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If so, proceed to the next step.</a:t>
            </a:r>
            <a:r>
              <a:rPr lang="zh-CN" altLang="en-US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 </a:t>
            </a:r>
            <a:endParaRPr lang="en-US" altLang="zh-CN" dirty="0"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If not, exit with error message.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6D12D2E-B6A1-4A8E-AE08-BE7962C64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55" y="2091445"/>
            <a:ext cx="5551945" cy="438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840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83BED-0518-E04E-1271-2E2D5877E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038D2F-D81A-F348-D7C5-45716B61C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1. </a:t>
            </a:r>
            <a:r>
              <a:rPr lang="en-US" altLang="zh-CN" dirty="0" err="1">
                <a:latin typeface="HarmonyOS Sans Medium" panose="00000600000000000000" pitchFamily="2" charset="0"/>
              </a:rPr>
              <a:t>ArcPy</a:t>
            </a:r>
            <a:r>
              <a:rPr lang="en-US" altLang="zh-CN" dirty="0">
                <a:latin typeface="HarmonyOS Sans Medium" panose="00000600000000000000" pitchFamily="2" charset="0"/>
              </a:rPr>
              <a:t> Tool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18DE916-4C4F-89B0-E8FF-80392D5FFC3C}"/>
              </a:ext>
            </a:extLst>
          </p:cNvPr>
          <p:cNvSpPr txBox="1"/>
          <p:nvPr/>
        </p:nvSpPr>
        <p:spPr>
          <a:xfrm>
            <a:off x="427630" y="1569493"/>
            <a:ext cx="8361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Step 3. Buffer &amp; Clip</a:t>
            </a:r>
            <a:endParaRPr lang="zh-CN" altLang="en-US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859E32-56F0-B267-3DBE-39631E40DD70}"/>
              </a:ext>
            </a:extLst>
          </p:cNvPr>
          <p:cNvSpPr txBox="1"/>
          <p:nvPr/>
        </p:nvSpPr>
        <p:spPr>
          <a:xfrm>
            <a:off x="643466" y="2786975"/>
            <a:ext cx="44941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Select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 the garage with the name entered.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Buffer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 on the selected sub-feature class.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Clip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 the </a:t>
            </a:r>
            <a:r>
              <a:rPr lang="en-US" altLang="zh-CN" b="1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structures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 on the selected garage buffer.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A496B6-C7B8-8EB5-F85C-1438FE2499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9027"/>
          <a:stretch/>
        </p:blipFill>
        <p:spPr>
          <a:xfrm>
            <a:off x="5169959" y="2057719"/>
            <a:ext cx="6322479" cy="376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60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687F5-F0ED-F54A-A8C3-48B61F830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048DFB-1CB2-4AE5-188D-2A578122F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1. </a:t>
            </a:r>
            <a:r>
              <a:rPr lang="en-US" altLang="zh-CN" dirty="0" err="1">
                <a:latin typeface="HarmonyOS Sans Medium" panose="00000600000000000000" pitchFamily="2" charset="0"/>
              </a:rPr>
              <a:t>ArcPy</a:t>
            </a:r>
            <a:r>
              <a:rPr lang="en-US" altLang="zh-CN" dirty="0">
                <a:latin typeface="HarmonyOS Sans Medium" panose="00000600000000000000" pitchFamily="2" charset="0"/>
              </a:rPr>
              <a:t> Tool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5A9E2B2-2478-C2EF-19C4-F456953C81FF}"/>
              </a:ext>
            </a:extLst>
          </p:cNvPr>
          <p:cNvSpPr txBox="1"/>
          <p:nvPr/>
        </p:nvSpPr>
        <p:spPr>
          <a:xfrm>
            <a:off x="427630" y="1569493"/>
            <a:ext cx="8361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Result</a:t>
            </a:r>
            <a:endParaRPr lang="zh-CN" altLang="en-US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415D142-EF9F-750C-E371-F0EBA5595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017" y="2589618"/>
            <a:ext cx="9571965" cy="304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50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7CE04-EC88-8775-9E45-06B1CE399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5F8BBF-80C5-7368-02F1-C1428E30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2. </a:t>
            </a:r>
            <a:r>
              <a:rPr lang="en-US" altLang="zh-CN" dirty="0" err="1">
                <a:latin typeface="HarmonyOS Sans Medium" panose="00000600000000000000" pitchFamily="2" charset="0"/>
              </a:rPr>
              <a:t>ArcPy</a:t>
            </a:r>
            <a:r>
              <a:rPr lang="en-US" altLang="zh-CN" dirty="0">
                <a:latin typeface="HarmonyOS Sans Medium" panose="00000600000000000000" pitchFamily="2" charset="0"/>
              </a:rPr>
              <a:t> Toolbox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08EF98E-66E2-A5CE-970D-218ED92706C5}"/>
              </a:ext>
            </a:extLst>
          </p:cNvPr>
          <p:cNvSpPr txBox="1"/>
          <p:nvPr/>
        </p:nvSpPr>
        <p:spPr>
          <a:xfrm>
            <a:off x="427630" y="1569493"/>
            <a:ext cx="8361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Step 1. Create or Add a toolbox</a:t>
            </a:r>
            <a:endParaRPr lang="zh-CN" altLang="en-US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E3099A-7BA8-CB48-74A1-B37E06EC7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30" y="2756846"/>
            <a:ext cx="5324084" cy="29761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D2A9873-45BF-4142-02EC-0042AA3BD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049" y="3066197"/>
            <a:ext cx="5724321" cy="229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71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aroon-template-16.9-tungsten copy.pptx" id="{B69B70B2-75E6-9F41-A618-976478E1B107}" vid="{12E40A26-4716-A142-B24E-D4A7A79A7C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1049</TotalTime>
  <Words>827</Words>
  <Application>Microsoft Office PowerPoint</Application>
  <PresentationFormat>宽屏</PresentationFormat>
  <Paragraphs>126</Paragraphs>
  <Slides>17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HarmonyOS Sans SC Medium</vt:lpstr>
      <vt:lpstr>HarmonyOS Sans TC Light</vt:lpstr>
      <vt:lpstr>HarmonyOS Sans TC Medium</vt:lpstr>
      <vt:lpstr>Tungsten Book</vt:lpstr>
      <vt:lpstr>Tungsten Medium</vt:lpstr>
      <vt:lpstr>Arial</vt:lpstr>
      <vt:lpstr>Calibri</vt:lpstr>
      <vt:lpstr>Georgia</vt:lpstr>
      <vt:lpstr>HarmonyOS Sans Medium</vt:lpstr>
      <vt:lpstr>Office Theme</vt:lpstr>
      <vt:lpstr>GEOG 392/676 GIS Programing Lab5</vt:lpstr>
      <vt:lpstr>Lab 5 Tasks</vt:lpstr>
      <vt:lpstr>Reading Before Lab</vt:lpstr>
      <vt:lpstr>Preparation</vt:lpstr>
      <vt:lpstr>Part 1. ArcPy Tool</vt:lpstr>
      <vt:lpstr>Part 1. ArcPy Tool</vt:lpstr>
      <vt:lpstr>Part 1. ArcPy Tool</vt:lpstr>
      <vt:lpstr>Part 1. ArcPy Tool</vt:lpstr>
      <vt:lpstr>Part 2. ArcPy Toolbox</vt:lpstr>
      <vt:lpstr>Part 2. ArcPy Toolbox</vt:lpstr>
      <vt:lpstr>Part 2. ArcPy Toolbox</vt:lpstr>
      <vt:lpstr>Part 2. ArcPy Toolbox</vt:lpstr>
      <vt:lpstr>Part 2. ArcPy Toolbox</vt:lpstr>
      <vt:lpstr>Submission</vt:lpstr>
      <vt:lpstr>Grading Rule</vt:lpstr>
      <vt:lpstr>Additional Resources</vt:lpstr>
      <vt:lpstr>The End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/>
  <dc:creator>Jenna Kujawski</dc:creator>
  <cp:keywords/>
  <dc:description/>
  <cp:lastModifiedBy>Song, Zhenlei</cp:lastModifiedBy>
  <cp:revision>19</cp:revision>
  <dcterms:created xsi:type="dcterms:W3CDTF">2022-08-19T19:50:19Z</dcterms:created>
  <dcterms:modified xsi:type="dcterms:W3CDTF">2024-10-27T04:56:04Z</dcterms:modified>
  <cp:category/>
</cp:coreProperties>
</file>